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Montserrat ExtraLight"/>
      <p:regular r:id="rId44"/>
      <p:bold r:id="rId45"/>
      <p:italic r:id="rId46"/>
      <p:boldItalic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5736B1-668A-4291-B936-8DBFCCB65EFC}">
  <a:tblStyle styleId="{915736B1-668A-4291-B936-8DBFCCB65E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MontserratExtraLight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MontserratExtraLight-italic.fntdata"/><Relationship Id="rId45" Type="http://schemas.openxmlformats.org/officeDocument/2006/relationships/font" Target="fonts/MontserratExtra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ontserratExtraLight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9e09d99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9e09d99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9e09d995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9e09d995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9e09d995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9e09d995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9e09d995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9e09d995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9e09d995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9e09d995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9e09d995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9e09d995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e09d995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e09d995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9e09d995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9e09d995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9e09d995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9e09d995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9e09d9958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9e09d995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9e09d995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9e09d995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9e09d9958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9e09d9958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9e09d9958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9e09d9958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9e09d995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9e09d995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9e09d995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9e09d995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e09d9958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e09d995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9e09d9958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9e09d9958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9e09d9958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9e09d9958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9e09d99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9e09d99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9e09d9958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9e09d9958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9e09d99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9e09d99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9e09d995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9e09d995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9e09d99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9e09d99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9e09d99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9e09d99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e09d99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9e09d99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219975" y="1662050"/>
            <a:ext cx="4792200" cy="15135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Financial Modeling using Signal Processing:           A Unified Framework</a:t>
            </a:r>
            <a:endParaRPr b="0" sz="6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2941650" y="3593200"/>
            <a:ext cx="3260700" cy="890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Subhanshu Choudhary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22b3980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6609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Courier New"/>
                <a:ea typeface="Courier New"/>
                <a:cs typeface="Courier New"/>
                <a:sym typeface="Courier New"/>
              </a:rPr>
              <a:t>THE FUNDAMENTAL CHALLENGE: NOISY CORRELATIONS</a:t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65175" y="1244375"/>
            <a:ext cx="36960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EMPIRICAL CORRELATION ESTIMATION: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N assets with returns r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(t), k=1,... ,N: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emp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(1/T) Σ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t=1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r̄(t)r̄(t)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aseline="30000"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r̄ₖ(t) = [r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- μ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]/σ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(normalized returns)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 PROBLEM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R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emp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R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+ Noise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Standard Error: SE(ρ̂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≈ (1-ρ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)/√T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Correlation: ρ = 0.60                                       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Window size: T = 60 days (3 months)                   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SE(ρ̂) = (1-0.36)/√60 = 0.64/7.75 ≈ 0. 083                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95% Confidence Interval: [0.60 ± 1.96×0.083]             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= [0.437, 0.763]                                                                 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Interpretation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True correlation could be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anywhere from 0.44 (weak) to 0.76 (strong)!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7" name="Google Shape;217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8" name="Google Shape;218;p45"/>
          <p:cNvSpPr txBox="1"/>
          <p:nvPr>
            <p:ph idx="2" type="body"/>
          </p:nvPr>
        </p:nvSpPr>
        <p:spPr>
          <a:xfrm>
            <a:off x="5037525" y="1244375"/>
            <a:ext cx="31869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FINANCIAL CONSEQUENCE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Small changes in correlation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estimates → Large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changes in optimal weights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→ Excessive portfolio turnover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→ High transaction costs → Strategy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fails!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SOLUTION PREVIEW: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Toeplitz structure + eigen filtering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reduces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noise by keeping only Q≈5 dominant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factors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type="title"/>
          </p:nvPr>
        </p:nvSpPr>
        <p:spPr>
          <a:xfrm>
            <a:off x="938500" y="445025"/>
            <a:ext cx="6508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latin typeface="Courier New"/>
                <a:ea typeface="Courier New"/>
                <a:cs typeface="Courier New"/>
                <a:sym typeface="Courier New"/>
              </a:rPr>
              <a:t>WHY CORRELATIONS DOMINATE PORTFOLIO RISK</a:t>
            </a:r>
            <a:endParaRPr sz="19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46"/>
          <p:cNvSpPr txBox="1"/>
          <p:nvPr>
            <p:ph idx="1" type="body"/>
          </p:nvPr>
        </p:nvSpPr>
        <p:spPr>
          <a:xfrm>
            <a:off x="465175" y="1244375"/>
            <a:ext cx="36960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PORTFOLIO VARIANCE FORMULA: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σₚ² = wᵀRw = ΣᵢΣⱼ wᵢwⱼρᵢⱼσᵢσⱼ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σₚ² =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+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i≠j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ρ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EQUAL-WEIGHTED PORTFOLIO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1/N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σₚ² = (1/N)σ̄² + (1 - 1/N)ρ̄σ̄²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 σ̄² = average variance,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ρ̄ = average correlation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AS N </a:t>
            </a:r>
            <a:r>
              <a:rPr lang="en" sz="15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→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∞ 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 σₚ² </a:t>
            </a:r>
            <a:r>
              <a:rPr lang="en" sz="15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→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ρ̄σ̄²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(Correlation is the ONLY risk that matters!)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5" name="Google Shape;225;p46"/>
          <p:cNvCxnSpPr/>
          <p:nvPr/>
        </p:nvCxnSpPr>
        <p:spPr>
          <a:xfrm>
            <a:off x="1026200" y="414022"/>
            <a:ext cx="38463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6"/>
          <p:cNvSpPr txBox="1"/>
          <p:nvPr>
            <p:ph idx="2" type="body"/>
          </p:nvPr>
        </p:nvSpPr>
        <p:spPr>
          <a:xfrm>
            <a:off x="4479375" y="1244375"/>
            <a:ext cx="44412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EIGENSPACE INTERPRETATION: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σₚ² = Σ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k=1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λ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(v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w)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 λ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eigenvalues (factor variances)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v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 = portfolio exposure to factor k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INSIGHT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Only need Q=5 factors to capture 95% of risk structure!This is why eigen filtering works!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large N with bounded correlations: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lim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n→∞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Pr(|σₚ² - ρ̄σ̄²| &gt; ε) = 0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Diversification eliminates idiosyncratic risk,</a:t>
            </a:r>
            <a:endParaRPr b="1"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only systematic correlation risk remains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938500" y="278150"/>
            <a:ext cx="7579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AR(1) MODEL: THE KEY TO TOEPLITZ STRUCTURE</a:t>
            </a:r>
            <a:endParaRPr sz="17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9900"/>
              </a:solidFill>
            </a:endParaRPr>
          </a:p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432450" y="918025"/>
            <a:ext cx="39153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AUTOREGRESSIVE PROCESS OF ORDER 1: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x(n) = ρ·x(n-1) + w(n), w(n) ~ N(0,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⍵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 = ρ²σ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 +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⍵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  (independence of x(n-1) and w(n))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Solving for variance: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⍵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 =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²(1 - ρ²)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AUTOCORRELATION FUNCTION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(k) = E[x(n)x(n-k)]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general k (by induction):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(k) = ρ·r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(k-1) = ρ²·rₓ(k-2) = ... = σx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ρ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/>
          </a:p>
        </p:txBody>
      </p:sp>
      <p:sp>
        <p:nvSpPr>
          <p:cNvPr id="233" name="Google Shape;233;p47"/>
          <p:cNvSpPr txBox="1"/>
          <p:nvPr>
            <p:ph idx="2" type="body"/>
          </p:nvPr>
        </p:nvSpPr>
        <p:spPr>
          <a:xfrm>
            <a:off x="5037525" y="917975"/>
            <a:ext cx="39153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SPECTRUM 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(Fourier Transform of r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(k)):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(ω) =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²(1-ρ²)/(1 - 2ρcos(ω) + ρ²)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WHY THIS LEADS TO TOEPLITZ: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If N assets all follow AR(1) with same ρ, their correlation matrix: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R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Corr(x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(n), x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(n)) = ρ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|i-j|</a:t>
            </a:r>
            <a:endParaRPr baseline="30000"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This is EXACTLY a Toeplitz matrix! (constant diagonals)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 matrix T is Toeplitz if T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t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|i-j|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(constant diagonals)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14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Closed-Form Eigendecomposition and DCT Approximation Theory</a:t>
            </a:r>
            <a:endParaRPr sz="95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48"/>
          <p:cNvSpPr txBox="1"/>
          <p:nvPr>
            <p:ph idx="1" type="body"/>
          </p:nvPr>
        </p:nvSpPr>
        <p:spPr>
          <a:xfrm>
            <a:off x="432450" y="91802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the N×N Toeplitz correlation matrix with parameter ρ: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EIGENVALUES: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λ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(1-ρ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)/(1 - 2ρcos(θₖ) + ρ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θ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kπ/(N+1),  k=1,... ,N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EIGENVECTORS: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(n) = √(2/(N+1)) · sin(nkπ/(N+1)),  n=1,...,N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WHY THIS MATTERS: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No O(N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numerical eigendecomposition needed!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Can compute all eigenvalues in O(N) time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Enables fast portfolio optimization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48"/>
          <p:cNvSpPr txBox="1"/>
          <p:nvPr>
            <p:ph idx="2" type="body"/>
          </p:nvPr>
        </p:nvSpPr>
        <p:spPr>
          <a:xfrm>
            <a:off x="5037525" y="91797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Φ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DCT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(k,n) = α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·cos((2n+1)kπ/(2N))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 αₖ = { √(1/N)     if k=0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√(2/N)     if k≥1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k,n = 0,1,...,N-1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AR(1) processes with correlation ρ: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lim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ρ→1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DCT eigenvectors = AR(1) Toeplitz eigenvectors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ρ ≥ 0.85 for DCT to be viable (&gt;95% of KLT) </a:t>
            </a:r>
            <a:r>
              <a:rPr lang="en" sz="1000">
                <a:solidFill>
                  <a:srgbClr val="C9C9CA"/>
                </a:solidFill>
                <a:latin typeface="Arial"/>
                <a:ea typeface="Arial"/>
                <a:cs typeface="Arial"/>
                <a:sym typeface="Arial"/>
              </a:rPr>
              <a:t>Karhunen–Loève Transform</a:t>
            </a:r>
            <a:endParaRPr sz="1000">
              <a:solidFill>
                <a:srgbClr val="C9C9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9C9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large N and ρ≈1, these become nearly identical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9C9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EIGEN FILTERING</a:t>
            </a:r>
            <a:endParaRPr b="1" sz="19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b="1" sz="26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432450" y="91802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CORE PRINCIPLE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Keep only Q dominant factors, discard noise.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FILTERED CORRELATION MATRIX: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R̃(Q) = Σ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ₖ₌₁ λₖvₖvₖ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FACTOR SELECTION CRITERIA: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METHOD 1: Variance Threshold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Keep Q factors such that: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Σₖ₌₁ᵠ λₖ / Σₖ₌₁ᴺ λₖ ≥ 0.80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METHOD 2: Kaiser Criterion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Keep factors with λₖ &gt; λ̄ = 1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49"/>
          <p:cNvSpPr txBox="1"/>
          <p:nvPr>
            <p:ph idx="2" type="body"/>
          </p:nvPr>
        </p:nvSpPr>
        <p:spPr>
          <a:xfrm>
            <a:off x="5037525" y="91797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EIGEN-FILTERING IN PRACTICE: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1. Estimate R from rolling 60-day window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2. Decompose: R = VΛVᵀ (use DCT for speed)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3. Keep Q=5 factors: R̃(5) = Σₖ₌₁⁵ λₖvₖvₖᵀ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4. Add diagonal: R̃corrected = R̃(5) + diag(d)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5. Use in portfolio optimization: w* ∝ R̃⁻¹s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6. Recompute daily (rolling window)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idx="1" type="subTitle"/>
          </p:nvPr>
        </p:nvSpPr>
        <p:spPr>
          <a:xfrm>
            <a:off x="5953975" y="1967325"/>
            <a:ext cx="29856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the First Code</a:t>
            </a:r>
            <a:endParaRPr/>
          </a:p>
        </p:txBody>
      </p:sp>
      <p:pic>
        <p:nvPicPr>
          <p:cNvPr id="253" name="Google Shape;253;p50" title="paper1_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577516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type="title"/>
          </p:nvPr>
        </p:nvSpPr>
        <p:spPr>
          <a:xfrm>
            <a:off x="938500" y="445025"/>
            <a:ext cx="5967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PAPER 2: π-COUNTING INSTANTANEOUS FREQUENCY FOR STOCK PREDICTION</a:t>
            </a:r>
            <a:endParaRPr sz="16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B26B"/>
              </a:solidFill>
            </a:endParaRPr>
          </a:p>
        </p:txBody>
      </p:sp>
      <p:sp>
        <p:nvSpPr>
          <p:cNvPr id="259" name="Google Shape;259;p51"/>
          <p:cNvSpPr txBox="1"/>
          <p:nvPr>
            <p:ph idx="1" type="body"/>
          </p:nvPr>
        </p:nvSpPr>
        <p:spPr>
          <a:xfrm>
            <a:off x="938500" y="1288950"/>
            <a:ext cx="67554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CORE PROBLEM: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Traditional Hilbert Transform gives NEGATIVE frequencies for EMD's IMFs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Physically meaningless!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Cannot compute meaningful periods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Prediction models fail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 SOLUTION: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π-Counting Instantaneous Frequency (π-IF)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Based on GEOMETRY (extrema counting), not phase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Always POSITIVE by construction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Enables accurate cycle extraction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Component-wise prediction: 99.3% error reduction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RESULTS: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Dataset: Hang Seng Index (253 days Hong Kong Stock Exchange)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Method: EMD + π-IF + RBF Neural Networks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Using Backpropagation NN 144× better predictions!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0" name="Google Shape;260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>
            <p:ph type="title"/>
          </p:nvPr>
        </p:nvSpPr>
        <p:spPr>
          <a:xfrm>
            <a:off x="938500" y="445025"/>
            <a:ext cx="65082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WHY TRADITIONAL IF FAILS</a:t>
            </a:r>
            <a:endParaRPr sz="18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52"/>
          <p:cNvSpPr txBox="1"/>
          <p:nvPr>
            <p:ph idx="1" type="body"/>
          </p:nvPr>
        </p:nvSpPr>
        <p:spPr>
          <a:xfrm>
            <a:off x="1026200" y="1200400"/>
            <a:ext cx="3696000" cy="3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HILBERT TRANSFORM APPROACH: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1: Form analytic signal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z(t) = x(t) + j·H[x(t)] 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where H[x(t)] = Hilbert Transform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2: Extract phase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z(t) = A(t)e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jφ(t)</a:t>
            </a:r>
            <a:endParaRPr baseline="30000"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φ(t) = arctan(H[x(t)]/x(t))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3: Compute IF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ω(t) = dφ(t)/dt  [rad/sample]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 PROBLEM: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IMFs from EMD: ω(t) &lt; 0 frequently occurs!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CONSEQUENCE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Cannot compute period T = 2π/|ω| for ω &lt; 0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7" name="Google Shape;267;p52"/>
          <p:cNvCxnSpPr/>
          <p:nvPr/>
        </p:nvCxnSpPr>
        <p:spPr>
          <a:xfrm>
            <a:off x="1026200" y="414022"/>
            <a:ext cx="38463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14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SIMPLE WAVES TO THE RESCUE !</a:t>
            </a:r>
            <a:endParaRPr sz="95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535525" y="91797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DEFINITION (Simple Wave):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 function f(t) is a Simple Wave on interval I if: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AutoNum type="arabicPeriod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is CONTINUOUS on I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AutoNum type="arabicPeriod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has only STRICT local extrema (no plateaus)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AutoNum type="arabicPeriod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is MONOTONE between consecutive extrema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AutoNum type="arabicPeriod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has FINITELY many extrema in any bounded interval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Every IMF is a Simple Wave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PROPERTIES: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Well-defined half-periods between extrema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Unique local max/min identification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Enables vibration counting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• No phase ambiguity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53"/>
          <p:cNvSpPr txBox="1"/>
          <p:nvPr>
            <p:ph idx="2" type="body"/>
          </p:nvPr>
        </p:nvSpPr>
        <p:spPr>
          <a:xfrm>
            <a:off x="5037525" y="917975"/>
            <a:ext cx="3915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SEPARABLE INTERVALS: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Set of intervals {(a₁,b₁), (a₂,b₂), ..., (a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,b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)} is α-INCREASINGLY SEPARABLE if: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is strictly INCREASING on each (a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,b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 is strictly DECREASING between intervals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Maximum α-count: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α(f,I) = sup{k : ∃ α-inc-sep set of                       size k}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Similarly: β(f,I) for decreasingly separable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COMBINED VIBRATION COUNT: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N(f,I) = max{α(f,I), β(f,I)}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LOCAL WINDOW COUNT: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point t and window half-width h: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Nₕ(t) = N(f, [t-h, t+h])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THE π-COUNTING FORMULA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b="1" sz="1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4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CRITICAL WINDOW DEFINITION: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h*(t) = sup{h : Kₕ(t)·χ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Nₕ(t)≥3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(h) = 0}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Nₕ(t) = Number of extrema in [t-h, t+h]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Kₕ(t) = ⌊Nₕ(t)/2⌋ = Number of complete cycles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χ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(·) = Indicator function (1 if A true, 0 otherwise)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INTERPRETATION: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h*(t) = Largest window where Kₕ = 0 OR Nₕ &lt; 3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= Largest window with &lt; 1 complete cycle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π-COUNTING INSTANTANEOUS FREQUENCY: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IFπ(t) = π/(2h*(t))  [rad/sample]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PERIOD EXTRACTION:</a:t>
            </a:r>
            <a:endParaRPr sz="90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T(t) = 2π/IFπ(t) = 4h*(t)  [samples]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Why Traditional Finance Needs</a:t>
            </a:r>
            <a:endParaRPr sz="2300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Signal Processing ?</a:t>
            </a:r>
            <a:endParaRPr sz="3500">
              <a:solidFill>
                <a:srgbClr val="E69138"/>
              </a:solidFill>
            </a:endParaRPr>
          </a:p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86425"/>
            <a:ext cx="71721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 DATA EXPLOSION IN THIS CENTURY: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1" marL="9144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○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High-Frequency Trading: Tick data every millisecond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○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Cross-Asset Dependencies: Thousands of correlated securities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○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Non-Stationary Dynamics: Political event, volatility clustering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1" marL="9144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○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Computational Constraints: Real-time portfolio rebalancing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168" name="Google Shape;168;p37"/>
          <p:cNvGraphicFramePr/>
          <p:nvPr/>
        </p:nvGraphicFramePr>
        <p:xfrm>
          <a:off x="1026188" y="276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2417900"/>
                <a:gridCol w="2373800"/>
                <a:gridCol w="2403225"/>
              </a:tblGrid>
              <a:tr h="15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   Problem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Traditional Approach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Issues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467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Correlation Noise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Sample covariance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O(N³) cost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467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Multi-Scale Patterns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Single timeframe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Misses trends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467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Trend Detection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Moving averages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Lags behind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467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Events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Ignored/outliers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Poorly managed crisis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EMPIRICAL MODE DECOMPOSITION</a:t>
            </a:r>
            <a:endParaRPr b="1" sz="1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5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SIFTING ALGORITHM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Input: Signal x(t)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Output: IMFs {c₁(t), c₂(t),.., cₖ(t)} + residual r(t)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each IMF k: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h(t) ← x(t)  [or residual from previous IMF]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REPEAT (sifting):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1. Find all local MAXIMA of h(t)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2. Find all local MINIMA of h(t)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3. Interpolate maxima → upper envelope e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4. Interpolate minima → lower envelope e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5. Compute mean: m(t) = [e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(t)+e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(t)]/2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6. Update: h_new(t) = h(t) - m(t)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7. Check stopping: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SD =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|h(t) - h_new(t)|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/h²(t)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SD &lt; 0.3: cₖ(t) ← h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(t), BREAK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ELSE: h(t) ← h_new(t), CONTINUE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x(t) ← x(t) - cₖ(t)  [residual for next IMF]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55"/>
          <p:cNvSpPr txBox="1"/>
          <p:nvPr>
            <p:ph idx="1" type="body"/>
          </p:nvPr>
        </p:nvSpPr>
        <p:spPr>
          <a:xfrm>
            <a:off x="47983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IMF CONDITIONS: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1. #extrema ≈ #zero-crossings (differ by ≤1)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2. Mean of envelopes ≈ 0 everywhere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FREQUENCY ORDERING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IMF₁ → Highest frequency (fastest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oscillations)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IMF₂ → Lower frequency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IMFₖ → Lowest frequency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Residual → Non-oscillatory trend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IMF₁: noise dominates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Low-frequency components (IMF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4-7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+ Residual) are predictable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Driven by fundamental economic cycles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RBF Neural Network Prediction</a:t>
            </a:r>
            <a:endParaRPr b="1" sz="1800">
              <a:solidFill>
                <a:schemeClr val="lt2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6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56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RBF NETWORK ARCHITECTURE: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Input Layer: x = [x₁, x₂, ..., xₚ]ᵀ  where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 = Primary cycle Tₖ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Hidden Layer: Radial Basis Functions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φ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(x) = exp(-‖x - cⱼ‖²/(2σ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²))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Output Layer: Linear combination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ŷ = Σⱼ₌₁ᴺʰ wⱼφⱼ(x) + b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TRAINING (Two Phases)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Phase 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Unsupervised - Find centers cⱼ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Method: K-means clustering on training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inputs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K-means objective: min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ⱼ ‖x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- c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‖²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Result: N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centers {c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c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,...,c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56"/>
          <p:cNvSpPr txBox="1"/>
          <p:nvPr>
            <p:ph idx="1" type="body"/>
          </p:nvPr>
        </p:nvSpPr>
        <p:spPr>
          <a:xfrm>
            <a:off x="47983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Phase 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Supervised - Solve for weights w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endParaRPr baseline="-25000"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Linear system: Φ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where Φ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φ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(x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[RBF activation matrix]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Closed-form solution: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w = (ΦᵀΦ)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Φ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y  [Normal equations]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NO ITERATIVE OPTIMIZATION! (unlike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backpropagation)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Works best to find IMF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4-7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components as they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can be trained on RBF to ensure better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prediction.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7" title="paper2_decomposi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2257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7" title="paper2_predictio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808" y="152400"/>
            <a:ext cx="41085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938500" y="445025"/>
            <a:ext cx="5967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LANGEVIN DYNAMICS FOR HIGH-FREQUENCY FUTURES TRADING</a:t>
            </a:r>
            <a:endParaRPr sz="16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58"/>
          <p:cNvSpPr txBox="1"/>
          <p:nvPr>
            <p:ph idx="1" type="body"/>
          </p:nvPr>
        </p:nvSpPr>
        <p:spPr>
          <a:xfrm>
            <a:off x="938500" y="1171725"/>
            <a:ext cx="67554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CORE PROBLEM: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Traditional momentum strategies miss two critical features: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MEAN REVERSION: Trends don't persist forever, they decay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JUMPS: Sudden trend reversals due to news/events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 SOLUTION: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Langevin Jump-Diffusion Model + Variable Rate Particle Filter (VRPF)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State: [v(t), θ(t)] = [Price, Trend]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Dynamics: dθ = -αθ dt +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θ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dW + dJ  (mean reversion + diffusion + jumps)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Inference: Rao-Blackwellized particle filter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Trading: Signals from trend estimates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RESULTS: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Dataset: 75 futures contracts, 8 sectors, 5 years (2006-2011)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Performance: Sharpe Ratio = 1.83 (post-transaction costs)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Comparison: 83% BETTER than typical hedge fund (Sharpe ≈ 1.0)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7" name="Google Shape;307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WHY SIMPLE MOMENTUM FAILS</a:t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59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OBSERVATIONS IN FINANCIAL MARKETS: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1. 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MOMENTUM: Prices exhibit short-term trends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like c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rude oil 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prices.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2. MEAN REVERSION: Trends eventually decay to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Zero. Google stock after 3 day rally,the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Momentum weakens.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3. JUMPS: Sudden reversals due to discrete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events. After Fed announcement the trend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reverses instantly.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WHAT WE NEED: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ontinuous-time model with: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Trend variable θ(t) that persists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Mean reversion parameter α (trend decay rate)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Diffusion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θ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(random trend changes)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050"/>
              <a:buFont typeface="Courier New"/>
              <a:buChar char="●"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Jump process with rate λ (sudden shifts)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59"/>
          <p:cNvSpPr txBox="1"/>
          <p:nvPr>
            <p:ph idx="1" type="body"/>
          </p:nvPr>
        </p:nvSpPr>
        <p:spPr>
          <a:xfrm>
            <a:off x="47983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TRADITIONAL APPROACHES &amp; THEIR FAILURES: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15" name="Google Shape;315;p59"/>
          <p:cNvGraphicFramePr/>
          <p:nvPr/>
        </p:nvGraphicFramePr>
        <p:xfrm>
          <a:off x="4798350" y="112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1294675"/>
                <a:gridCol w="1294675"/>
                <a:gridCol w="1294675"/>
              </a:tblGrid>
              <a:tr h="6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Method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What it captures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What it misses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Moving 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Trend direction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Lags behind,no jumps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ARIMA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Auto-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correlation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Assumes stationarity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Volatility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Not directional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Kalman Filter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Linear trends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 jumps (Gaussian)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Langevin Jump-Diffusion  Model</a:t>
            </a:r>
            <a:endParaRPr b="1" sz="1700">
              <a:solidFill>
                <a:schemeClr val="lt2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60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60"/>
          <p:cNvSpPr txBox="1"/>
          <p:nvPr>
            <p:ph idx="1" type="body"/>
          </p:nvPr>
        </p:nvSpPr>
        <p:spPr>
          <a:xfrm>
            <a:off x="47983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MEAN REVERSION EQUATION (without noise/jumps):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dθ(t) = -αθ(t)dt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Solution: θ(t) = θ(0)e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-αt</a:t>
            </a:r>
            <a:endParaRPr baseline="30000"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As t → ∞: θ(t) → 0 (trend dies out mean reversal)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3" name="Google Shape;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25" y="660800"/>
            <a:ext cx="3580550" cy="4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Courier New"/>
                <a:ea typeface="Courier New"/>
                <a:cs typeface="Courier New"/>
                <a:sym typeface="Courier New"/>
              </a:rPr>
              <a:t>MODELING SUDDEN TREND REVERSALS</a:t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p61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POISSON JUMP PROCESS: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N(t) ~ Poisson(λ)  [Number of jumps in [0,t]]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P(N(t) = k) = (λt)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e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-λt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/k!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Inter-arrival times: τ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~ Exponential(λ)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P(τ &gt; t) = e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-λt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JUMP SIZE DISTRIBUTION: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When jump occurs at time τ: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ΔJ ~ N(μ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²)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Total jump contribution: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dJ(t) = μ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dN(t)+σ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√(dN(t))ε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ε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~ N(0,1)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INTERPRETATION: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dN(t) = 1 if jump at time t, else 0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If jump: Δθ = μ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+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× (random ± value)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μ_J = 0: Symmetric jumps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μ_J ≠ 0: Directional bias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61"/>
          <p:cNvSpPr txBox="1"/>
          <p:nvPr>
            <p:ph idx="1" type="body"/>
          </p:nvPr>
        </p:nvSpPr>
        <p:spPr>
          <a:xfrm>
            <a:off x="4798325" y="336425"/>
            <a:ext cx="3915300" cy="45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ANALYTICAL SOLUTION BETWEEN JUMPS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1" name="Google Shape;3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500" y="705975"/>
            <a:ext cx="3553401" cy="41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2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INFERENCE VIA RAO-BLACKWELLIZED PARTICLE FILTER</a:t>
            </a:r>
            <a:endParaRPr b="1" sz="11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b="1" sz="17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62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WHY PARTICLE FILTER?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Problem: Jump times{τ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,τ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,..} are DISCRETE and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UNKNOWN. p(x, {τ} | y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{1:n}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is NON-GAUSSIAN.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In such scenarios the standard Kalman Filter FAILS as it assumes Gaussian.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RAO-BLACKWELLIZATION IDEA:</a:t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Separate state into: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1.  PARTICLES: Sample jump times (non-Gaussian part)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2. KALMAN: Track (v, θ) given jumps (Gaussian part)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Now we define for each particle: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{τ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m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Σ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w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τ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Jump time history for particle i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Kalman posterior mean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Kalman posterior covariance 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: Particle weight (importance)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 u="sng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3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11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VARIABLE RATE PARTICLE FILTER ALGORITHM</a:t>
            </a:r>
            <a:endParaRPr b="1" sz="17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3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1: RESAMPLE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each particle i: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Offspring count: n_i ~ Poisson(N_p × w</a:t>
            </a:r>
            <a:r>
              <a:rPr baseline="30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(Stochastic universal sampling for low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variance)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2: PROPOSE JUMP TIMES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each offspring: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Sample τ</a:t>
            </a:r>
            <a:r>
              <a:rPr baseline="-25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~ Exponential(λ)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If τ</a:t>
            </a:r>
            <a:r>
              <a:rPr baseline="-25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&lt; Δt: Mark as "jumping"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Else: Mark as "non-jumping"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3: COLLAPSE NON-JUMPING PARTICLES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Merge all non-jumping offspring and consider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them as  single particle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Weight: w</a:t>
            </a:r>
            <a:r>
              <a:rPr baseline="-25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Σ(weights of non-jumping)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State: (m</a:t>
            </a:r>
            <a:r>
              <a:rPr baseline="-25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Σ</a:t>
            </a:r>
            <a:r>
              <a:rPr baseline="-25000"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= same for all</a:t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Reason: Identical dynamics implies Redundant particles so eliminate them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63"/>
          <p:cNvSpPr txBox="1"/>
          <p:nvPr>
            <p:ph idx="1" type="body"/>
          </p:nvPr>
        </p:nvSpPr>
        <p:spPr>
          <a:xfrm>
            <a:off x="4396850" y="169900"/>
            <a:ext cx="4586700" cy="4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4: KALMAN UPDATE (per particle)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For each particle (jumping or merged):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4a. PREDICT: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Compute transition using closed-form formulas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If jumping: Account for jump at τ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 baseline="30000"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m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f(m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τ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g(Σ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, τ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4b. UPDATE (Kalman):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Innovation: ν = y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{n+1}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- H·m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 baseline="30000"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Innovation covariance: S = H·Σ_{n+1|n}^(i)·Hᵀ +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aseline="30000"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Kalman gain: K =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·H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·S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Updated mean: m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m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+ K·ν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Updated covariance: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{n+1|n}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- K·S·K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4c. REWEIGHT: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Likelihood: L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N(ν; 0, S)  [Gaussian PDF]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New weight: w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{n+1}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w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× L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5: NORMALIZE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← w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/Σ</a:t>
            </a:r>
            <a:r>
              <a:rPr baseline="-25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30000" lang="en" sz="9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(j)</a:t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>
            <p:ph type="title"/>
          </p:nvPr>
        </p:nvSpPr>
        <p:spPr>
          <a:xfrm>
            <a:off x="535525" y="169900"/>
            <a:ext cx="50322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11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TRADING SIGNAL GENERATION PIPELINE</a:t>
            </a:r>
            <a:endParaRPr b="1" sz="17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64"/>
          <p:cNvSpPr txBox="1"/>
          <p:nvPr>
            <p:ph idx="1" type="body"/>
          </p:nvPr>
        </p:nvSpPr>
        <p:spPr>
          <a:xfrm>
            <a:off x="535525" y="660800"/>
            <a:ext cx="39153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1: SIGN OF TREND CHANGE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Raw signal: 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raw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= sign(v̂(t) - v̂(t-1))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= sign(θ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̂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(t))  [approximately]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2: FIR SMOOTHING (Moving Average)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smooth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= (1/L)Σ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{k=0}</a:t>
            </a:r>
            <a:r>
              <a:rPr baseline="30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{L-1}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raw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(t-k)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Benefit: Reduces noise, avoids whipsaws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3: NONLINEAR TRANSFORMATION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= tanh(s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smooth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/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= std(s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smooth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) over recent window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Purpose: 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Small signals: Linear response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Large signals: Saturate (avoid over-betting)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• Mean reversion of signal itself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64"/>
          <p:cNvSpPr txBox="1"/>
          <p:nvPr>
            <p:ph idx="1" type="body"/>
          </p:nvPr>
        </p:nvSpPr>
        <p:spPr>
          <a:xfrm>
            <a:off x="4396850" y="169900"/>
            <a:ext cx="4586700" cy="4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STEP 4: VOLATILITY SCALING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Final signal: 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= 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tanh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/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vol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where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vol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from IGARCH(1,1):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σ²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vol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= ω + β·σ²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vol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(t-1) + α·(r(t-1) - μ)²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with α + β = 1 (integrated GARCH)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POSITION SIZING: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Number of contracts: N(t) = s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 × (TargetVol / σ</a:t>
            </a:r>
            <a:r>
              <a:rPr baseline="-25000"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vol</a:t>
            </a:r>
            <a:r>
              <a:rPr lang="en" sz="10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(t)) × Capital / ContractValue</a:t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ctrTitle"/>
          </p:nvPr>
        </p:nvSpPr>
        <p:spPr>
          <a:xfrm>
            <a:off x="6194950" y="0"/>
            <a:ext cx="2949000" cy="31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Don’t worry.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CSP is here!</a:t>
            </a:r>
            <a:endParaRPr sz="4600"/>
          </a:p>
        </p:txBody>
      </p:sp>
      <p:sp>
        <p:nvSpPr>
          <p:cNvPr id="174" name="Google Shape;174;p38"/>
          <p:cNvSpPr txBox="1"/>
          <p:nvPr>
            <p:ph idx="1" type="subTitle"/>
          </p:nvPr>
        </p:nvSpPr>
        <p:spPr>
          <a:xfrm>
            <a:off x="3336625" y="2602550"/>
            <a:ext cx="3189000" cy="20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Signal processing techniques </a:t>
            </a:r>
            <a:endParaRPr sz="15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(DCT, EMD, Particle Filters) </a:t>
            </a:r>
            <a:endParaRPr sz="15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naturally handle these challenges!</a:t>
            </a:r>
            <a:endParaRPr sz="15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5" title="paper3_backt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575"/>
            <a:ext cx="4427628" cy="4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5" title="paper3_track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950" y="162575"/>
            <a:ext cx="4345651" cy="48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860400" y="2874425"/>
            <a:ext cx="7656300" cy="21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286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THREE COMPLEMENTARY APPROACHES TO FINANCIAL MODELING</a:t>
            </a:r>
            <a:endParaRPr b="1" sz="23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</p:txBody>
      </p:sp>
      <p:cxnSp>
        <p:nvCxnSpPr>
          <p:cNvPr id="180" name="Google Shape;180;p39"/>
          <p:cNvCxnSpPr/>
          <p:nvPr/>
        </p:nvCxnSpPr>
        <p:spPr>
          <a:xfrm>
            <a:off x="730375" y="32385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40"/>
          <p:cNvGraphicFramePr/>
          <p:nvPr/>
        </p:nvGraphicFramePr>
        <p:xfrm>
          <a:off x="349975" y="7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5277125"/>
              </a:tblGrid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PAPER 1: TOEPLITZ/DCT                           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2860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Akansu &amp; Torun (2012) - Portfolio Risk via Transform Methods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PROBLEM: Correlation matrix estimation is O(N³) bottleneck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SOLUTION: Toeplitz structure + DCT transform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RESULT: 97% of KLT performance, 200× faster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DOMAIN: Spatial (cross-asset correlation structure)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DATA: 31 DJIA stocks, 60-day rolling windows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 METRIC: Compaction efficiency η</a:t>
                      </a:r>
                      <a:r>
                        <a:rPr baseline="-25000"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0.142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349975" y="747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5277125"/>
              </a:tblGrid>
              <a:tr h="406150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PAPER 2: π-COUNTING IF &amp; EMD                        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2860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Zhang, Liu &amp; Yu (2012) - Stock Prediction via Decomposition  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PROBLEM: Hilbert Transform gives negative frequencies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SOLUTION: π-counting IF + EMD + RBF neural networks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RESULT: 99.3% error reduction vs. backpropagation               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DOMAIN: Temporal (multi-scale frequency analysis)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DATA: Hang Seng Index, 253 days (150 train/35 test)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 METRIC: SSE = 0.0087 (vs. 1.2560 for BP)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2"/>
          <p:cNvGraphicFramePr/>
          <p:nvPr/>
        </p:nvGraphicFramePr>
        <p:xfrm>
          <a:off x="349975" y="747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5247725"/>
              </a:tblGrid>
              <a:tr h="406150">
                <a:tc>
                  <a:txBody>
                    <a:bodyPr/>
                    <a:lstStyle/>
                    <a:p>
                      <a:pPr indent="0" lvl="0" marL="0" marR="22860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PAPER 3: LANGEVIN JUMP-DIFFUSION                        Christensen, Murphy &amp; Godsill (2012) - 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2860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HFT via Particle Filtering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PROBLEM: Momentum strategies need trend + jumps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SOLUTION: Langevin SDE + Variable Rate Particle Filter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RESULT: Sharpe 1.83 post-cost (83% &gt; hedge funds)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DOMAIN: Continuous-time dynamics (real-time tracking)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DATA: 75 futures contracts, 5 years daily + HF intraday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6425">
                <a:tc>
                  <a:txBody>
                    <a:bodyPr/>
                    <a:lstStyle/>
                    <a:p>
                      <a:pPr indent="0" lvl="0" marL="228600" marR="22860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 METRIC: Sharpe scales to 2.30 at 1-min frequency</a:t>
                      </a:r>
                      <a:endParaRPr sz="1050">
                        <a:solidFill>
                          <a:srgbClr val="F0F6F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latin typeface="Courier New"/>
                <a:ea typeface="Courier New"/>
                <a:cs typeface="Courier New"/>
                <a:sym typeface="Courier New"/>
              </a:rPr>
              <a:t>WHAT THIS RESEARCH ACHIEVES</a:t>
            </a:r>
            <a:endParaRPr sz="2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682075" y="946575"/>
            <a:ext cx="7557000" cy="3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1.  DEEP MATHEMATICAL ANALYSIS       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Complete derivations of all key theorems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Closed-form solutions (AR(1), Kalman, transitions)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Complexity analysis (O(N³) → O(N log N))                         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2.  IDENTIFY MATHEMATICAL CONNECTIONS    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Toeplitz ↔ AR(1) process (Paper 1)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Simple Waves ↔ IMFs (Paper 2)    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Rao-Blackwellization ↔ Conditional Gaussianity (Paper 3)                                                                                                   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3.  PROPOSE UNIFIED FRAMEWORK AND EMPIRICAL VALIDATION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10 assets (AAPL, MSFT, GOOGL, AMZN, META, JPM...)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2 years of daily data (2023-2025)           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50"/>
              <a:buFont typeface="Courier New"/>
              <a:buChar char="●"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All three methods + integrated system tested           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50">
              <a:solidFill>
                <a:srgbClr val="F0F6F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2" name="Google Shape;202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Courier New"/>
                <a:ea typeface="Courier New"/>
                <a:cs typeface="Courier New"/>
                <a:sym typeface="Courier New"/>
              </a:rPr>
              <a:t>PAPER 1: TOEPLITZ APPROXIMATION FOR PORTFOLIO RISK</a:t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288950"/>
            <a:ext cx="67554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CORE INNOVATION: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2286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Modern portfolios have N = 100-1000+ assets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rtl="0" algn="l">
              <a:spcBef>
                <a:spcPts val="160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Empirical correlation matrix: Remp = (1/T)∑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rₜrₜ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aseline="30000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Eigendecomposition for risk: σ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= ∑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𝛌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(v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w)²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rtl="0" algn="l"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Computational cost: O(N³) eigendecomposition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Estimation error: SE(ρ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^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) ≈ (1-ρ²)/√T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SOLUTION PATH: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Step 1: Model returns output as AR(1) processes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       x(n) = ρx(n-1) + w(n)  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→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r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(k) = σ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ρ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|k|</a:t>
            </a:r>
            <a:endParaRPr baseline="30000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Step 2: Recognize Toeplitz structure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       R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= ρ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|i-j|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 (constant diagonals)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Step 3: Use closed-form eigendecomposition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       λ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= (1-ρ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)/(1-2ρcos(θ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)+ρ</a:t>
            </a:r>
            <a:r>
              <a:rPr baseline="30000" lang="en" sz="75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), θ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= kπ/(N+1)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Step 4: Approximate with DCT 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       lim</a:t>
            </a:r>
            <a:r>
              <a:rPr baseline="-25000" lang="en" sz="750">
                <a:latin typeface="Courier New"/>
                <a:ea typeface="Courier New"/>
                <a:cs typeface="Courier New"/>
                <a:sym typeface="Courier New"/>
              </a:rPr>
              <a:t>ₚ→₁</a:t>
            </a: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 DCT eigenvectors = AR(1) eigenvectors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-276225" lvl="0" marL="45720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750"/>
              <a:buFont typeface="Courier New"/>
              <a:buChar char="●"/>
            </a:pPr>
            <a:r>
              <a:rPr lang="en" sz="750">
                <a:latin typeface="Courier New"/>
                <a:ea typeface="Courier New"/>
                <a:cs typeface="Courier New"/>
                <a:sym typeface="Courier New"/>
              </a:rPr>
              <a:t>Step 5: Fast portfolio risk via O(NlogN) transforms</a:t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286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09" name="Google Shape;20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210" name="Google Shape;210;p44"/>
          <p:cNvGraphicFramePr/>
          <p:nvPr/>
        </p:nvGraphicFramePr>
        <p:xfrm>
          <a:off x="1026200" y="163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{915736B1-668A-4291-B936-8DBFCCB65EFC}</a:tableStyleId>
              </a:tblPr>
              <a:tblGrid>
                <a:gridCol w="6301175"/>
              </a:tblGrid>
              <a:tr h="4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0F6F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highly correlated assets (ρ ≥ 0.85), DCT approximates the optimal KLT with 97%+ accuracy while being 200× faster.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